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70" r:id="rId12"/>
    <p:sldId id="267" r:id="rId13"/>
    <p:sldId id="266" r:id="rId14"/>
    <p:sldId id="268" r:id="rId15"/>
    <p:sldId id="269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F59FD0-FCFB-400C-AEA4-ACCF740D54FB}"/>
              </a:ext>
            </a:extLst>
          </p:cNvPr>
          <p:cNvSpPr/>
          <p:nvPr/>
        </p:nvSpPr>
        <p:spPr>
          <a:xfrm rot="10800000" flipV="1">
            <a:off x="1245705" y="530087"/>
            <a:ext cx="9090992" cy="53141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بسم الله الرحمن الرحيم</a:t>
            </a:r>
            <a:endParaRPr lang="en-US" sz="3200" b="1" u="sng" dirty="0">
              <a:solidFill>
                <a:schemeClr val="bg1"/>
              </a:solidFill>
            </a:endParaRPr>
          </a:p>
          <a:p>
            <a:pPr algn="ctr"/>
            <a:endParaRPr lang="en-US" sz="3200" b="1" u="sng" dirty="0">
              <a:solidFill>
                <a:schemeClr val="bg1"/>
              </a:solidFill>
            </a:endParaRPr>
          </a:p>
          <a:p>
            <a:pPr algn="ctr"/>
            <a:endParaRPr lang="en-US" sz="3200" b="1" u="sng" dirty="0">
              <a:solidFill>
                <a:schemeClr val="bg1"/>
              </a:solidFill>
            </a:endParaRPr>
          </a:p>
          <a:p>
            <a:pPr algn="ctr"/>
            <a:r>
              <a:rPr lang="en-US" sz="3200" b="1" u="sng" dirty="0">
                <a:solidFill>
                  <a:schemeClr val="bg1"/>
                </a:solidFill>
              </a:rPr>
              <a:t>Advance Polymer </a:t>
            </a:r>
            <a:r>
              <a:rPr lang="en-US" sz="3200" b="1" u="sng" dirty="0" err="1">
                <a:solidFill>
                  <a:schemeClr val="bg1"/>
                </a:solidFill>
              </a:rPr>
              <a:t>Scinces</a:t>
            </a:r>
            <a:endParaRPr lang="en-US" sz="3200" b="1" u="sng" dirty="0">
              <a:solidFill>
                <a:schemeClr val="bg1"/>
              </a:solidFill>
            </a:endParaRPr>
          </a:p>
          <a:p>
            <a:pPr algn="ctr"/>
            <a:endParaRPr lang="en-US" sz="3200" b="1" u="sng" dirty="0">
              <a:solidFill>
                <a:schemeClr val="bg1"/>
              </a:solidFill>
            </a:endParaRPr>
          </a:p>
          <a:p>
            <a:pPr algn="ctr"/>
            <a:endParaRPr lang="en-US" sz="3200" b="1" u="sng" dirty="0">
              <a:solidFill>
                <a:schemeClr val="bg1"/>
              </a:solidFill>
            </a:endParaRPr>
          </a:p>
          <a:p>
            <a:pPr algn="ctr"/>
            <a:endParaRPr lang="en-US" sz="3200" b="1" u="sng" dirty="0">
              <a:solidFill>
                <a:schemeClr val="bg1"/>
              </a:solidFill>
            </a:endParaRPr>
          </a:p>
          <a:p>
            <a:pPr algn="ctr"/>
            <a:endParaRPr lang="ar-IQ" sz="3200" b="1" u="sng" dirty="0">
              <a:solidFill>
                <a:schemeClr val="bg1"/>
              </a:solidFill>
            </a:endParaRPr>
          </a:p>
          <a:p>
            <a:pPr algn="ctr"/>
            <a:endParaRPr lang="en-US" sz="3200" b="1" u="sng" dirty="0">
              <a:solidFill>
                <a:schemeClr val="bg1"/>
              </a:solidFill>
            </a:endParaRPr>
          </a:p>
          <a:p>
            <a:pPr algn="ctr"/>
            <a:r>
              <a:rPr lang="en-US" sz="2000" b="1" i="1" u="sng" dirty="0" err="1">
                <a:solidFill>
                  <a:schemeClr val="bg1"/>
                </a:solidFill>
                <a:highlight>
                  <a:srgbClr val="FFFF00"/>
                </a:highlight>
              </a:rPr>
              <a:t>Dr.Widad</a:t>
            </a:r>
            <a:r>
              <a:rPr lang="en-US" sz="2000" b="1" i="1" u="sng" dirty="0">
                <a:solidFill>
                  <a:schemeClr val="bg1"/>
                </a:solidFill>
                <a:highlight>
                  <a:srgbClr val="FFFF00"/>
                </a:highlight>
              </a:rPr>
              <a:t> .</a:t>
            </a:r>
            <a:r>
              <a:rPr lang="en-US" sz="2000" b="1" i="1" u="sng" dirty="0" err="1">
                <a:solidFill>
                  <a:schemeClr val="bg1"/>
                </a:solidFill>
                <a:highlight>
                  <a:srgbClr val="FFFF00"/>
                </a:highlight>
              </a:rPr>
              <a:t>Saleh.Hanoosh</a:t>
            </a:r>
            <a:r>
              <a:rPr lang="en-US" sz="2000" b="1" i="1" u="sng" dirty="0">
                <a:solidFill>
                  <a:schemeClr val="bg1"/>
                </a:solidFill>
                <a:highlight>
                  <a:srgbClr val="FFFF00"/>
                </a:highlight>
              </a:rPr>
              <a:t> </a:t>
            </a:r>
            <a:r>
              <a:rPr lang="ar-IQ" sz="2000" b="1" i="1" u="sng" dirty="0">
                <a:solidFill>
                  <a:schemeClr val="bg1"/>
                </a:solidFill>
              </a:rPr>
              <a:t> </a:t>
            </a:r>
            <a:endParaRPr lang="en-US" sz="2000" b="1" i="1" u="sng" dirty="0">
              <a:solidFill>
                <a:schemeClr val="bg1"/>
              </a:solidFill>
            </a:endParaRPr>
          </a:p>
        </p:txBody>
      </p:sp>
      <p:sp>
        <p:nvSpPr>
          <p:cNvPr id="3" name="AutoShape 6" descr="Direct Polymers | Plastics Recycling in Colorado">
            <a:extLst>
              <a:ext uri="{FF2B5EF4-FFF2-40B4-BE49-F238E27FC236}">
                <a16:creationId xmlns:a16="http://schemas.microsoft.com/office/drawing/2014/main" id="{1EA4B39C-340F-4D53-B403-AE370AA80C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irect Polymers | Plastics Recycling in Colorado">
            <a:extLst>
              <a:ext uri="{FF2B5EF4-FFF2-40B4-BE49-F238E27FC236}">
                <a16:creationId xmlns:a16="http://schemas.microsoft.com/office/drawing/2014/main" id="{58B2DE75-6FC8-42BB-967D-82B8F26A46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Direct Polymers | Plastics Recycling in Colorado">
            <a:extLst>
              <a:ext uri="{FF2B5EF4-FFF2-40B4-BE49-F238E27FC236}">
                <a16:creationId xmlns:a16="http://schemas.microsoft.com/office/drawing/2014/main" id="{43CAA480-C049-4D0E-9990-067A6EA4B4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2" descr="Direct Polymers | Plastics Recycling in Colorado">
            <a:extLst>
              <a:ext uri="{FF2B5EF4-FFF2-40B4-BE49-F238E27FC236}">
                <a16:creationId xmlns:a16="http://schemas.microsoft.com/office/drawing/2014/main" id="{A31B0B8D-9914-4817-8660-478906015F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Direct Polymers | Plastics Recycling in Colorado">
            <a:extLst>
              <a:ext uri="{FF2B5EF4-FFF2-40B4-BE49-F238E27FC236}">
                <a16:creationId xmlns:a16="http://schemas.microsoft.com/office/drawing/2014/main" id="{C3E301A7-8383-4DB0-8FBB-6E4204E2670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783" y="2900362"/>
            <a:ext cx="5247860" cy="1971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2663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hat are the effects of crystallinity of polymer? - Quora">
            <a:extLst>
              <a:ext uri="{FF2B5EF4-FFF2-40B4-BE49-F238E27FC236}">
                <a16:creationId xmlns:a16="http://schemas.microsoft.com/office/drawing/2014/main" id="{6CAACD29-46D0-4F94-BF2B-BC93F85B2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922" y="620677"/>
            <a:ext cx="7050156" cy="288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93F2A60-A29A-4486-B3E4-1DD340D558F5}"/>
              </a:ext>
            </a:extLst>
          </p:cNvPr>
          <p:cNvSpPr/>
          <p:nvPr/>
        </p:nvSpPr>
        <p:spPr>
          <a:xfrm>
            <a:off x="4217504" y="102595"/>
            <a:ext cx="3571461" cy="4969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Crystallinity of Polymers</a:t>
            </a:r>
          </a:p>
        </p:txBody>
      </p:sp>
      <p:pic>
        <p:nvPicPr>
          <p:cNvPr id="1030" name="Picture 6" descr="DoITPoMS - TLP Library Polymer basics - Crystallinity">
            <a:extLst>
              <a:ext uri="{FF2B5EF4-FFF2-40B4-BE49-F238E27FC236}">
                <a16:creationId xmlns:a16="http://schemas.microsoft.com/office/drawing/2014/main" id="{738E84DC-0C76-414F-A4D1-CE388DBC3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922" y="3605620"/>
            <a:ext cx="7050156" cy="261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DB4F9EA-EC10-4A64-8DBB-B0BCE90A29D3}"/>
              </a:ext>
            </a:extLst>
          </p:cNvPr>
          <p:cNvSpPr/>
          <p:nvPr/>
        </p:nvSpPr>
        <p:spPr>
          <a:xfrm>
            <a:off x="3213652" y="6318894"/>
            <a:ext cx="6135756" cy="4365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Fig.8.    Crystalline-</a:t>
            </a:r>
            <a:r>
              <a:rPr lang="en-US" sz="1600" b="1" dirty="0" err="1">
                <a:solidFill>
                  <a:schemeClr val="bg1"/>
                </a:solidFill>
              </a:rPr>
              <a:t>Amorphose</a:t>
            </a:r>
            <a:r>
              <a:rPr lang="en-US" sz="1600" b="1" dirty="0">
                <a:solidFill>
                  <a:schemeClr val="bg1"/>
                </a:solidFill>
              </a:rPr>
              <a:t>  polymers</a:t>
            </a:r>
          </a:p>
        </p:txBody>
      </p:sp>
    </p:spTree>
    <p:extLst>
      <p:ext uri="{BB962C8B-B14F-4D97-AF65-F5344CB8AC3E}">
        <p14:creationId xmlns:p14="http://schemas.microsoft.com/office/powerpoint/2010/main" val="368153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C29BBDB-F15C-43E7-B7A3-ED0644712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027" y="609600"/>
            <a:ext cx="9011478" cy="545989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AB89267-D679-42F2-8C17-E9B6BFE4AF09}"/>
              </a:ext>
            </a:extLst>
          </p:cNvPr>
          <p:cNvSpPr/>
          <p:nvPr/>
        </p:nvSpPr>
        <p:spPr>
          <a:xfrm>
            <a:off x="4310269" y="99392"/>
            <a:ext cx="2726635" cy="349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64409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30BC9A-3C5E-4965-B155-B38BFE385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313" y="629987"/>
            <a:ext cx="6582546" cy="18073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F4CA499-6B70-44F8-A738-6B61DF3F4E48}"/>
              </a:ext>
            </a:extLst>
          </p:cNvPr>
          <p:cNvSpPr/>
          <p:nvPr/>
        </p:nvSpPr>
        <p:spPr>
          <a:xfrm>
            <a:off x="4310269" y="99392"/>
            <a:ext cx="2726635" cy="3499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Examples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BE343D-4142-4DD8-A66B-E0E2A2CEA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1080" y="2618070"/>
            <a:ext cx="8145011" cy="18073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B7A20E-B3F7-4AE0-9F30-FD521C8ED4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843" y="4606154"/>
            <a:ext cx="10628243" cy="198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440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114D18-0A6A-4B3B-B4D8-CBCB87D51896}"/>
              </a:ext>
            </a:extLst>
          </p:cNvPr>
          <p:cNvSpPr/>
          <p:nvPr/>
        </p:nvSpPr>
        <p:spPr>
          <a:xfrm>
            <a:off x="3515139" y="119269"/>
            <a:ext cx="4926496" cy="4969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Crystalline Melting Temp. of Polymers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5F3FB1-C446-4B77-AA6F-2B7316704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7843" y="972880"/>
            <a:ext cx="3467584" cy="17052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ADAC2-17D6-43C8-851A-77D0B3AF29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2297" y="972880"/>
            <a:ext cx="4042506" cy="16522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9BD97C-60AD-4610-8BC7-AAA6CB801C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7874" y="3187148"/>
            <a:ext cx="9261026" cy="241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95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41E9084-DC92-440D-94D1-9013871A007F}"/>
              </a:ext>
            </a:extLst>
          </p:cNvPr>
          <p:cNvSpPr/>
          <p:nvPr/>
        </p:nvSpPr>
        <p:spPr>
          <a:xfrm>
            <a:off x="3515139" y="119270"/>
            <a:ext cx="4926496" cy="2915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Mechanical Properties of Polymers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D8DEAD-A49B-42F6-A2C7-93577FB7D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060" y="424071"/>
            <a:ext cx="8322365" cy="27133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8C334CD-D663-4D81-96AD-E04F796E0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4817" y="3850400"/>
            <a:ext cx="8322365" cy="24576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648E7C8-38B8-4E88-9D9F-2B223EEF7E08}"/>
              </a:ext>
            </a:extLst>
          </p:cNvPr>
          <p:cNvSpPr/>
          <p:nvPr/>
        </p:nvSpPr>
        <p:spPr>
          <a:xfrm>
            <a:off x="3251752" y="3200403"/>
            <a:ext cx="5688496" cy="6106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Fig.9. Stress-Strain Curve of brittle and elastic polymers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EE4AFF-6D6E-46DE-9701-8A2655FF0503}"/>
              </a:ext>
            </a:extLst>
          </p:cNvPr>
          <p:cNvSpPr/>
          <p:nvPr/>
        </p:nvSpPr>
        <p:spPr>
          <a:xfrm>
            <a:off x="3515138" y="6347411"/>
            <a:ext cx="5425109" cy="4045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Fig.10. Effect of temp. on the stress-strain curves</a:t>
            </a:r>
          </a:p>
        </p:txBody>
      </p:sp>
    </p:spTree>
    <p:extLst>
      <p:ext uri="{BB962C8B-B14F-4D97-AF65-F5344CB8AC3E}">
        <p14:creationId xmlns:p14="http://schemas.microsoft.com/office/powerpoint/2010/main" val="555656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909CB5-C7E9-4B1C-9DB2-135E0FA7A226}"/>
              </a:ext>
            </a:extLst>
          </p:cNvPr>
          <p:cNvSpPr/>
          <p:nvPr/>
        </p:nvSpPr>
        <p:spPr>
          <a:xfrm>
            <a:off x="3515139" y="119270"/>
            <a:ext cx="4926496" cy="2915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Thermal properties of Polymers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B8229F-07F8-4F6A-B83D-371393570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70" y="662401"/>
            <a:ext cx="10628243" cy="583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880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8FF4D7-70A6-4901-A596-22AC64132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957" y="212319"/>
            <a:ext cx="9952382" cy="299470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A0C452E-4E5D-42E9-8893-E6B261CDC1A1}"/>
              </a:ext>
            </a:extLst>
          </p:cNvPr>
          <p:cNvSpPr/>
          <p:nvPr/>
        </p:nvSpPr>
        <p:spPr>
          <a:xfrm>
            <a:off x="1258957" y="3429000"/>
            <a:ext cx="9912626" cy="3104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u="sng" dirty="0">
                <a:latin typeface="Arial Black" panose="020B0A04020102020204" pitchFamily="34" charset="0"/>
              </a:rPr>
              <a:t>elastomeric materials can be classified into: </a:t>
            </a:r>
          </a:p>
          <a:p>
            <a:r>
              <a:rPr lang="en-US" sz="2000" b="1" dirty="0">
                <a:highlight>
                  <a:srgbClr val="FFFF00"/>
                </a:highlight>
                <a:latin typeface="Arial Black" panose="020B0A04020102020204" pitchFamily="34" charset="0"/>
              </a:rPr>
              <a:t></a:t>
            </a:r>
            <a:r>
              <a:rPr lang="en-US" sz="2000" b="1" dirty="0">
                <a:latin typeface="Arial Black" panose="020B0A04020102020204" pitchFamily="34" charset="0"/>
              </a:rPr>
              <a:t> Thermoset Elastomers - are those elastomer materials which do not melt when heated. </a:t>
            </a:r>
          </a:p>
          <a:p>
            <a:r>
              <a:rPr lang="en-US" sz="2000" b="1" dirty="0">
                <a:highlight>
                  <a:srgbClr val="FFFF00"/>
                </a:highlight>
                <a:latin typeface="Arial Black" panose="020B0A04020102020204" pitchFamily="34" charset="0"/>
              </a:rPr>
              <a:t></a:t>
            </a:r>
            <a:r>
              <a:rPr lang="en-US" sz="2000" b="1" dirty="0">
                <a:latin typeface="Arial Black" panose="020B0A04020102020204" pitchFamily="34" charset="0"/>
              </a:rPr>
              <a:t> Thermoplastic Elastomers - are those elastomers which melt when heated.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09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8B3186-DE9C-464F-8BE3-C6277517733F}"/>
              </a:ext>
            </a:extLst>
          </p:cNvPr>
          <p:cNvSpPr/>
          <p:nvPr/>
        </p:nvSpPr>
        <p:spPr>
          <a:xfrm>
            <a:off x="1166191" y="1550503"/>
            <a:ext cx="9859618" cy="3416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PnfhbkChlkcbMinionPro-Regular"/>
              </a:rPr>
              <a:t>1-  Reactions of epoxides</a:t>
            </a:r>
          </a:p>
          <a:p>
            <a:r>
              <a:rPr lang="en-US" sz="2400" b="1" dirty="0">
                <a:solidFill>
                  <a:srgbClr val="000000"/>
                </a:solidFill>
                <a:latin typeface="PnfhbkChlkcbMinionPro-Regular"/>
              </a:rPr>
              <a:t>2-  Reactions of isocyanates</a:t>
            </a:r>
          </a:p>
          <a:p>
            <a:r>
              <a:rPr lang="en-US" sz="2400" b="1" dirty="0">
                <a:solidFill>
                  <a:srgbClr val="000000"/>
                </a:solidFill>
                <a:latin typeface="PnfhbkChlkcbMinionPro-Regular"/>
              </a:rPr>
              <a:t>3-  Hydrolysis and condensation of alkoxy silanes and </a:t>
            </a:r>
            <a:r>
              <a:rPr lang="en-US" sz="2400" b="1" dirty="0" err="1">
                <a:solidFill>
                  <a:srgbClr val="000000"/>
                </a:solidFill>
                <a:latin typeface="PnfhbkChlkcbMinionPro-Regular"/>
              </a:rPr>
              <a:t>hydrosilylation</a:t>
            </a:r>
            <a:endParaRPr lang="en-US" sz="2400" b="1" dirty="0">
              <a:solidFill>
                <a:srgbClr val="000000"/>
              </a:solidFill>
              <a:latin typeface="PnfhbkChlkcbMinionPro-Regular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PnfhbkChlkcbMinionPro-Regular"/>
              </a:rPr>
              <a:t>4-  Reactions of phenol and formaldehyde</a:t>
            </a:r>
          </a:p>
          <a:p>
            <a:r>
              <a:rPr lang="en-US" sz="2400" b="1" dirty="0">
                <a:solidFill>
                  <a:srgbClr val="000000"/>
                </a:solidFill>
                <a:latin typeface="PnfhbkChlkcbMinionPro-Regular"/>
              </a:rPr>
              <a:t>5-  Reactions of urea, thiourea, and melamine with formaldehyde</a:t>
            </a:r>
          </a:p>
          <a:p>
            <a:r>
              <a:rPr lang="en-US" sz="2400" b="1" dirty="0">
                <a:solidFill>
                  <a:srgbClr val="000000"/>
                </a:solidFill>
                <a:latin typeface="PnfhbkChlkcbMinionPro-Regular"/>
              </a:rPr>
              <a:t>6-  Addition of SH- or NH2-terminated molecules to C=C-bonds</a:t>
            </a:r>
          </a:p>
          <a:p>
            <a:r>
              <a:rPr lang="en-US" sz="2400" b="1" dirty="0">
                <a:solidFill>
                  <a:srgbClr val="000000"/>
                </a:solidFill>
                <a:latin typeface="PnfhbkChlkcbMinionPro-Regular"/>
              </a:rPr>
              <a:t>7-  Vulcanization of rubber by sulfur, peroxides, or phenol-formaldehyde resins</a:t>
            </a:r>
          </a:p>
          <a:p>
            <a:r>
              <a:rPr lang="en-US" sz="2400" b="1" dirty="0">
                <a:solidFill>
                  <a:srgbClr val="000000"/>
                </a:solidFill>
                <a:latin typeface="PnfhbkChlkcbMinionPro-Regular"/>
              </a:rPr>
              <a:t>8-  Radical copolymerization of poly-unsaturated monomers</a:t>
            </a:r>
            <a:endParaRPr lang="en-US" sz="2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BE6228-971B-4A72-A41F-D7C05B50A00B}"/>
              </a:ext>
            </a:extLst>
          </p:cNvPr>
          <p:cNvSpPr/>
          <p:nvPr/>
        </p:nvSpPr>
        <p:spPr>
          <a:xfrm>
            <a:off x="4217504" y="119269"/>
            <a:ext cx="3429000" cy="55659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Network Synthesis</a:t>
            </a:r>
          </a:p>
        </p:txBody>
      </p:sp>
    </p:spTree>
    <p:extLst>
      <p:ext uri="{BB962C8B-B14F-4D97-AF65-F5344CB8AC3E}">
        <p14:creationId xmlns:p14="http://schemas.microsoft.com/office/powerpoint/2010/main" val="3569813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27FA3C-1120-4768-B9B5-E2795BC5EC0A}"/>
              </a:ext>
            </a:extLst>
          </p:cNvPr>
          <p:cNvSpPr/>
          <p:nvPr/>
        </p:nvSpPr>
        <p:spPr>
          <a:xfrm>
            <a:off x="1239079" y="122009"/>
            <a:ext cx="9448800" cy="31700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>
                <a:solidFill>
                  <a:srgbClr val="002060"/>
                </a:solidFill>
                <a:highlight>
                  <a:srgbClr val="FFFF00"/>
                </a:highlight>
                <a:latin typeface="PnfhbkChlkcbMinionPro-Regular"/>
              </a:rPr>
              <a:t>Examples of applications for covalent networks include:</a:t>
            </a:r>
          </a:p>
          <a:p>
            <a:endParaRPr lang="en-US" sz="2000" b="1" u="sng" dirty="0">
              <a:solidFill>
                <a:srgbClr val="000000"/>
              </a:solidFill>
              <a:latin typeface="PnfhbkChlkcbMinionPro-Regular"/>
            </a:endParaRP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PnfhbkChlkcbMinionPro-Regular"/>
              </a:rPr>
              <a:t>1- Vulcanized rubbers (elastomers, for example car tires)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PnfhbkChlkcbMinionPro-Regular"/>
              </a:rPr>
              <a:t>2- Composite materials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PnfhbkChlkcbMinionPro-Regular"/>
              </a:rPr>
              <a:t>3- Organic coatings, such as car paints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PnfhbkChlkcbMinionPro-Regular"/>
              </a:rPr>
              <a:t>4- Separation media (ion exchange resins)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PnfhbkChlkcbMinionPro-Regular"/>
              </a:rPr>
              <a:t>5- Prostheses, contact lenses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PnfhbkChlkcbMinionPro-Regular"/>
              </a:rPr>
              <a:t>6- Carriers for the controlled release of active ingredients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PnfhbkChlkcbMinionPro-Regular"/>
              </a:rPr>
              <a:t>7- Electronic systems for printed circuits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PnfhbkChlkcbMinionPro-Regular"/>
              </a:rPr>
              <a:t>8- Biological gels, for example the lens of human eyes</a:t>
            </a:r>
            <a:endParaRPr lang="en-US" sz="20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F55247-6D09-483D-B6D1-1E0B3654206A}"/>
              </a:ext>
            </a:extLst>
          </p:cNvPr>
          <p:cNvSpPr/>
          <p:nvPr/>
        </p:nvSpPr>
        <p:spPr>
          <a:xfrm>
            <a:off x="1239079" y="4071591"/>
            <a:ext cx="9448800" cy="2246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PnfhbkChlkcbMinionPro-Regular"/>
              </a:rPr>
              <a:t>Improve the processability of the polymer</a:t>
            </a:r>
          </a:p>
          <a:p>
            <a:endParaRPr lang="en-US" sz="2000" b="1" dirty="0">
              <a:solidFill>
                <a:srgbClr val="000000"/>
              </a:solidFill>
              <a:latin typeface="PnfhbkChlkcbMinionPro-Regular"/>
            </a:endParaRP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PnfhbkChlkcbMinionPro-Regular"/>
              </a:rPr>
              <a:t>1-  Improve the mechanical properties of the polymer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PnfhbkChlkcbMinionPro-Regular"/>
              </a:rPr>
              <a:t>2-  Reduce the costs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PnfhbkChlkcbMinionPro-Regular"/>
              </a:rPr>
              <a:t>3-  Modify the surface of the polymer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PnfhbkChlkcbMinionPro-Regular"/>
              </a:rPr>
              <a:t>4-  Influence the optical characteristics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PnfhbkChlkcbMinionPro-Regular"/>
              </a:rPr>
              <a:t>5-  Improve the aging resistance of the polymer</a:t>
            </a:r>
            <a:endParaRPr lang="en-US" sz="20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DDE06F-9358-4961-81E4-C61461EBEA74}"/>
              </a:ext>
            </a:extLst>
          </p:cNvPr>
          <p:cNvSpPr/>
          <p:nvPr/>
        </p:nvSpPr>
        <p:spPr>
          <a:xfrm>
            <a:off x="4248979" y="3403554"/>
            <a:ext cx="3429000" cy="55659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Polymer Additives</a:t>
            </a:r>
          </a:p>
        </p:txBody>
      </p:sp>
    </p:spTree>
    <p:extLst>
      <p:ext uri="{BB962C8B-B14F-4D97-AF65-F5344CB8AC3E}">
        <p14:creationId xmlns:p14="http://schemas.microsoft.com/office/powerpoint/2010/main" val="2454406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92DC35-A84D-4FEE-8253-70776761C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279" y="742123"/>
            <a:ext cx="8428382" cy="6016487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3982A4-9709-4FCC-B4F8-DB40A3FD58EE}"/>
              </a:ext>
            </a:extLst>
          </p:cNvPr>
          <p:cNvSpPr/>
          <p:nvPr/>
        </p:nvSpPr>
        <p:spPr>
          <a:xfrm>
            <a:off x="2888974" y="99390"/>
            <a:ext cx="5923721" cy="55659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Effect of Polymer Structure on the Melting Temp.</a:t>
            </a:r>
          </a:p>
        </p:txBody>
      </p:sp>
    </p:spTree>
    <p:extLst>
      <p:ext uri="{BB962C8B-B14F-4D97-AF65-F5344CB8AC3E}">
        <p14:creationId xmlns:p14="http://schemas.microsoft.com/office/powerpoint/2010/main" val="97960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8C1B8F-1A09-4246-A718-5111CD45EC68}"/>
              </a:ext>
            </a:extLst>
          </p:cNvPr>
          <p:cNvSpPr/>
          <p:nvPr/>
        </p:nvSpPr>
        <p:spPr>
          <a:xfrm>
            <a:off x="3843131" y="159026"/>
            <a:ext cx="3816626" cy="4770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3965F8-DDC0-4122-983A-0CFEFA24484A}"/>
              </a:ext>
            </a:extLst>
          </p:cNvPr>
          <p:cNvSpPr/>
          <p:nvPr/>
        </p:nvSpPr>
        <p:spPr>
          <a:xfrm>
            <a:off x="3173896" y="801755"/>
            <a:ext cx="5512903" cy="4770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Properties of Polymers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0663BF-A6A0-4467-93C2-9F1E441997EE}"/>
              </a:ext>
            </a:extLst>
          </p:cNvPr>
          <p:cNvSpPr/>
          <p:nvPr/>
        </p:nvSpPr>
        <p:spPr>
          <a:xfrm>
            <a:off x="357809" y="1921565"/>
            <a:ext cx="11145078" cy="37856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tklfmSbkflwMinionPro-Regular"/>
              </a:rPr>
              <a:t>- Type of monomers</a:t>
            </a:r>
          </a:p>
          <a:p>
            <a:r>
              <a:rPr lang="en-US" sz="2400" b="1" dirty="0">
                <a:solidFill>
                  <a:schemeClr val="bg1"/>
                </a:solidFill>
                <a:latin typeface="WjdclsJbwtxbBlikButtons"/>
              </a:rPr>
              <a:t>-</a:t>
            </a:r>
            <a:r>
              <a:rPr lang="en-US" sz="2400" b="1" dirty="0">
                <a:solidFill>
                  <a:schemeClr val="bg1"/>
                </a:solidFill>
                <a:latin typeface="StklfmSbkflwMinionPro-Regular"/>
              </a:rPr>
              <a:t> The chemical bond between the repeating units—for example, ether vs amide bonds</a:t>
            </a:r>
          </a:p>
          <a:p>
            <a:r>
              <a:rPr lang="en-US" sz="2400" b="1" dirty="0">
                <a:solidFill>
                  <a:schemeClr val="bg1"/>
                </a:solidFill>
                <a:latin typeface="WjdclsJbwtxbBlikButtons"/>
              </a:rPr>
              <a:t>-</a:t>
            </a:r>
            <a:r>
              <a:rPr lang="en-US" sz="2400" b="1" dirty="0">
                <a:solidFill>
                  <a:schemeClr val="bg1"/>
                </a:solidFill>
                <a:latin typeface="StklfmSbkflwMinionPro-Regular"/>
              </a:rPr>
              <a:t> Degree of polymerization</a:t>
            </a:r>
          </a:p>
          <a:p>
            <a:r>
              <a:rPr lang="en-US" sz="2400" b="1" dirty="0">
                <a:solidFill>
                  <a:schemeClr val="bg1"/>
                </a:solidFill>
                <a:latin typeface="WjdclsJbwtxbBlikButtons"/>
              </a:rPr>
              <a:t>-</a:t>
            </a:r>
            <a:r>
              <a:rPr lang="en-US" sz="2400" b="1" dirty="0">
                <a:solidFill>
                  <a:schemeClr val="bg1"/>
                </a:solidFill>
                <a:latin typeface="StklfmSbkflwMinionPro-Regular"/>
              </a:rPr>
              <a:t> Architecture of the chain—for example, linear or cross-linked</a:t>
            </a:r>
          </a:p>
          <a:p>
            <a:r>
              <a:rPr lang="en-US" sz="2400" b="1" dirty="0">
                <a:solidFill>
                  <a:schemeClr val="bg1"/>
                </a:solidFill>
                <a:latin typeface="WjdclsJbwtxbBlikButtons"/>
              </a:rPr>
              <a:t>-</a:t>
            </a:r>
            <a:r>
              <a:rPr lang="en-US" sz="2400" b="1" dirty="0">
                <a:solidFill>
                  <a:schemeClr val="bg1"/>
                </a:solidFill>
                <a:latin typeface="StklfmSbkflwMinionPro-Regular"/>
              </a:rPr>
              <a:t> Incorporation of chemically different monomers along the polymer chains</a:t>
            </a:r>
          </a:p>
          <a:p>
            <a:r>
              <a:rPr lang="en-US" sz="2400" b="1" dirty="0">
                <a:solidFill>
                  <a:schemeClr val="bg1"/>
                </a:solidFill>
                <a:latin typeface="StklfmSbkflwMinionPro-Regular"/>
              </a:rPr>
              <a:t>(</a:t>
            </a:r>
            <a:r>
              <a:rPr lang="en-US" sz="2400" b="1" i="1" dirty="0">
                <a:solidFill>
                  <a:schemeClr val="bg1"/>
                </a:solidFill>
                <a:latin typeface="MsflxbJykfyhMinionPro-It"/>
              </a:rPr>
              <a:t>copolymerization</a:t>
            </a:r>
            <a:r>
              <a:rPr lang="en-US" sz="2400" b="1" dirty="0">
                <a:solidFill>
                  <a:schemeClr val="bg1"/>
                </a:solidFill>
                <a:latin typeface="StklfmSbkflwMinionPro-Regular"/>
              </a:rPr>
              <a:t>)</a:t>
            </a:r>
          </a:p>
          <a:p>
            <a:r>
              <a:rPr lang="en-US" sz="2400" b="1" dirty="0">
                <a:solidFill>
                  <a:schemeClr val="bg1"/>
                </a:solidFill>
                <a:latin typeface="WjdclsJbwtxbBlikButtons"/>
              </a:rPr>
              <a:t>-</a:t>
            </a:r>
            <a:r>
              <a:rPr lang="en-US" sz="2400" b="1" dirty="0">
                <a:solidFill>
                  <a:schemeClr val="bg1"/>
                </a:solidFill>
                <a:latin typeface="StklfmSbkflwMinionPro-Regular"/>
              </a:rPr>
              <a:t> Sequence of monomers in a copolymerization—for example, alternately or in long</a:t>
            </a:r>
          </a:p>
          <a:p>
            <a:r>
              <a:rPr lang="en-US" sz="2400" b="1" dirty="0">
                <a:solidFill>
                  <a:schemeClr val="bg1"/>
                </a:solidFill>
                <a:latin typeface="StklfmSbkflwMinionPro-Regular"/>
              </a:rPr>
              <a:t>sequences which consist of only one type of monomer .</a:t>
            </a:r>
          </a:p>
          <a:p>
            <a:r>
              <a:rPr lang="en-US" sz="2400" b="1" dirty="0">
                <a:solidFill>
                  <a:schemeClr val="bg1"/>
                </a:solidFill>
                <a:latin typeface="WjdclsJbwtxbBlikButtons"/>
              </a:rPr>
              <a:t>-</a:t>
            </a:r>
            <a:r>
              <a:rPr lang="en-US" sz="2400" b="1" dirty="0">
                <a:solidFill>
                  <a:schemeClr val="bg1"/>
                </a:solidFill>
                <a:latin typeface="StklfmSbkflwMinionPro-Regular"/>
              </a:rPr>
              <a:t> Specific interactions between the components of the polymer chain, e.g., hydrogen</a:t>
            </a:r>
          </a:p>
          <a:p>
            <a:r>
              <a:rPr lang="en-US" sz="2400" b="1" dirty="0">
                <a:solidFill>
                  <a:schemeClr val="bg1"/>
                </a:solidFill>
                <a:latin typeface="StklfmSbkflwMinionPro-Regular"/>
              </a:rPr>
              <a:t>bonding or dipole–dipole interactions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281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E189D9B3-0064-42D8-9953-13FE499A68DE}"/>
              </a:ext>
            </a:extLst>
          </p:cNvPr>
          <p:cNvSpPr/>
          <p:nvPr/>
        </p:nvSpPr>
        <p:spPr>
          <a:xfrm>
            <a:off x="2173356" y="437322"/>
            <a:ext cx="7156174" cy="4505739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bg1"/>
                </a:solidFill>
              </a:rPr>
              <a:t>Thank you for your attention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973ACB-F0B5-48D0-B035-4A58F8178679}"/>
              </a:ext>
            </a:extLst>
          </p:cNvPr>
          <p:cNvSpPr/>
          <p:nvPr/>
        </p:nvSpPr>
        <p:spPr>
          <a:xfrm>
            <a:off x="2756452" y="5300870"/>
            <a:ext cx="6400800" cy="3843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chemeClr val="bg1"/>
                </a:solidFill>
              </a:rPr>
              <a:t>Dr.Widad.Saleh.Hanoosh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4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E484D4-4DB4-4997-A139-8D209CC11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7548" y="140425"/>
            <a:ext cx="9475304" cy="39014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098BDE-885E-4D1E-9424-FFE7CC89AD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7548" y="4222583"/>
            <a:ext cx="9475304" cy="217821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FBF83D0-EBF7-46C8-9E44-F70582EC10CB}"/>
              </a:ext>
            </a:extLst>
          </p:cNvPr>
          <p:cNvSpPr/>
          <p:nvPr/>
        </p:nvSpPr>
        <p:spPr>
          <a:xfrm>
            <a:off x="139148" y="1484243"/>
            <a:ext cx="1828800" cy="94090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Condensation Polymerization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DA590F-CD51-4CF3-8CD7-531E83CEEA67}"/>
              </a:ext>
            </a:extLst>
          </p:cNvPr>
          <p:cNvSpPr/>
          <p:nvPr/>
        </p:nvSpPr>
        <p:spPr>
          <a:xfrm>
            <a:off x="106018" y="4591877"/>
            <a:ext cx="1828800" cy="94090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Addition  Polymerization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5225557-F6C8-41E1-8D35-93ABEBEDD278}"/>
              </a:ext>
            </a:extLst>
          </p:cNvPr>
          <p:cNvSpPr/>
          <p:nvPr/>
        </p:nvSpPr>
        <p:spPr>
          <a:xfrm>
            <a:off x="1967948" y="1828799"/>
            <a:ext cx="1172817" cy="29994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3EEE2E26-432C-4B8A-90A3-B3A631C5459A}"/>
              </a:ext>
            </a:extLst>
          </p:cNvPr>
          <p:cNvSpPr/>
          <p:nvPr/>
        </p:nvSpPr>
        <p:spPr>
          <a:xfrm>
            <a:off x="1934818" y="4909928"/>
            <a:ext cx="1172817" cy="29994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8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4ECE8E-65F1-41FA-B088-9C17F4BB6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1009" y="245217"/>
            <a:ext cx="8839200" cy="256168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BF48F48-2F6A-42C5-90C0-D9FC10A18E57}"/>
              </a:ext>
            </a:extLst>
          </p:cNvPr>
          <p:cNvSpPr/>
          <p:nvPr/>
        </p:nvSpPr>
        <p:spPr>
          <a:xfrm>
            <a:off x="443948" y="799750"/>
            <a:ext cx="1828800" cy="94090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Ring-Opining</a:t>
            </a:r>
          </a:p>
          <a:p>
            <a:pPr algn="ctr"/>
            <a:r>
              <a:rPr lang="en-US" b="1" i="1" dirty="0">
                <a:solidFill>
                  <a:schemeClr val="bg1"/>
                </a:solidFill>
              </a:rPr>
              <a:t>Polymerization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B9312ED-53C0-4117-9B76-B9E70801760B}"/>
              </a:ext>
            </a:extLst>
          </p:cNvPr>
          <p:cNvSpPr/>
          <p:nvPr/>
        </p:nvSpPr>
        <p:spPr>
          <a:xfrm>
            <a:off x="2365513" y="1120231"/>
            <a:ext cx="1172817" cy="29994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DA05A4-80C1-404A-B646-D12FF7156D3C}"/>
              </a:ext>
            </a:extLst>
          </p:cNvPr>
          <p:cNvSpPr/>
          <p:nvPr/>
        </p:nvSpPr>
        <p:spPr>
          <a:xfrm>
            <a:off x="3538330" y="3017434"/>
            <a:ext cx="5565913" cy="689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Polymer Structures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34B40D-3F76-47AB-BAC1-E24C47EDB0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1009" y="4073041"/>
            <a:ext cx="8693426" cy="243377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5C819CA-4BB5-4225-AEB4-027B26A35326}"/>
              </a:ext>
            </a:extLst>
          </p:cNvPr>
          <p:cNvSpPr/>
          <p:nvPr/>
        </p:nvSpPr>
        <p:spPr>
          <a:xfrm>
            <a:off x="53009" y="4372525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PvgdmpFxvyrtMyriadPro-Semibold"/>
              </a:rPr>
              <a:t>Fig. 1. </a:t>
            </a:r>
            <a:r>
              <a:rPr lang="en-US" b="1" dirty="0">
                <a:solidFill>
                  <a:srgbClr val="FFFF00"/>
                </a:solidFill>
                <a:latin typeface="FcynhcLsxjwnMyriadPro-Regular"/>
              </a:rPr>
              <a:t>Schematic</a:t>
            </a:r>
          </a:p>
          <a:p>
            <a:r>
              <a:rPr lang="en-US" b="1" dirty="0">
                <a:solidFill>
                  <a:srgbClr val="FFFF00"/>
                </a:solidFill>
                <a:latin typeface="FcynhcLsxjwnMyriadPro-Regular"/>
              </a:rPr>
              <a:t>representation of (</a:t>
            </a:r>
            <a:r>
              <a:rPr lang="en-US" b="1" dirty="0">
                <a:solidFill>
                  <a:srgbClr val="FFFF00"/>
                </a:solidFill>
                <a:latin typeface="HwhnsmKnqfrhMyriadPro-Bold"/>
              </a:rPr>
              <a:t>a</a:t>
            </a:r>
            <a:r>
              <a:rPr lang="en-US" b="1" dirty="0">
                <a:solidFill>
                  <a:srgbClr val="FFFF00"/>
                </a:solidFill>
                <a:latin typeface="FcynhcLsxjwnMyriadPro-Regular"/>
              </a:rPr>
              <a:t>) a linear</a:t>
            </a:r>
          </a:p>
          <a:p>
            <a:r>
              <a:rPr lang="en-US" b="1" dirty="0">
                <a:solidFill>
                  <a:srgbClr val="FFFF00"/>
                </a:solidFill>
                <a:latin typeface="FcynhcLsxjwnMyriadPro-Regular"/>
              </a:rPr>
              <a:t>polymer chain and</a:t>
            </a:r>
          </a:p>
          <a:p>
            <a:r>
              <a:rPr lang="en-US" b="1" dirty="0">
                <a:solidFill>
                  <a:srgbClr val="FFFF00"/>
                </a:solidFill>
                <a:latin typeface="FcynhcLsxjwnMyriadPro-Regular"/>
              </a:rPr>
              <a:t>(</a:t>
            </a:r>
            <a:r>
              <a:rPr lang="en-US" b="1" dirty="0">
                <a:solidFill>
                  <a:srgbClr val="FFFF00"/>
                </a:solidFill>
                <a:latin typeface="HwhnsmKnqfrhMyriadPro-Bold"/>
              </a:rPr>
              <a:t>b</a:t>
            </a:r>
            <a:r>
              <a:rPr lang="en-US" b="1" dirty="0">
                <a:solidFill>
                  <a:srgbClr val="FFFF00"/>
                </a:solidFill>
                <a:latin typeface="FcynhcLsxjwnMyriadPro-Regular"/>
              </a:rPr>
              <a:t>) a branched macromolecule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44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8FAD67-F3B4-4E54-8FA1-0797B5E5D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374" y="273415"/>
            <a:ext cx="8388625" cy="537201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DDFA08C-B261-4529-B516-4290B4460CBF}"/>
              </a:ext>
            </a:extLst>
          </p:cNvPr>
          <p:cNvSpPr/>
          <p:nvPr/>
        </p:nvSpPr>
        <p:spPr>
          <a:xfrm>
            <a:off x="4065667" y="5828509"/>
            <a:ext cx="5793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highlight>
                  <a:srgbClr val="00FFFF"/>
                </a:highlight>
                <a:latin typeface="PvgdmpFxvyrtMyriadPro-Semibold"/>
              </a:rPr>
              <a:t>Fig. 2. </a:t>
            </a:r>
            <a:r>
              <a:rPr lang="en-US" b="1" dirty="0">
                <a:solidFill>
                  <a:schemeClr val="bg1"/>
                </a:solidFill>
                <a:highlight>
                  <a:srgbClr val="00FFFF"/>
                </a:highlight>
                <a:latin typeface="FcynhcLsxjwnMyriadPro-Regular"/>
              </a:rPr>
              <a:t>Schematic representation of a dendrimer</a:t>
            </a:r>
            <a:endParaRPr lang="en-US" b="1" dirty="0">
              <a:solidFill>
                <a:schemeClr val="bg1"/>
              </a:solidFill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32954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380039F-E7F4-4781-BC5D-17EFF2E59A5D}"/>
              </a:ext>
            </a:extLst>
          </p:cNvPr>
          <p:cNvSpPr/>
          <p:nvPr/>
        </p:nvSpPr>
        <p:spPr>
          <a:xfrm>
            <a:off x="3173895" y="66261"/>
            <a:ext cx="5565913" cy="35780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Isomerization in Polymers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A02446-FEA0-4903-AC82-FAB7301F0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321" y="549447"/>
            <a:ext cx="8468139" cy="13914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C6E8010-9450-4660-93D6-F81994B836CA}"/>
              </a:ext>
            </a:extLst>
          </p:cNvPr>
          <p:cNvSpPr/>
          <p:nvPr/>
        </p:nvSpPr>
        <p:spPr>
          <a:xfrm>
            <a:off x="3173894" y="2066302"/>
            <a:ext cx="5565913" cy="788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PvgdmpFxvyrtMyriadPro-Semibold"/>
              </a:rPr>
              <a:t>Fig. 3. </a:t>
            </a:r>
            <a:r>
              <a:rPr lang="en-US" b="1" u="sng" dirty="0">
                <a:solidFill>
                  <a:schemeClr val="bg1"/>
                </a:solidFill>
                <a:latin typeface="FcynhcLsxjwnMyriadPro-Regular"/>
              </a:rPr>
              <a:t>Structural isomerism </a:t>
            </a:r>
            <a:r>
              <a:rPr lang="en-US" b="1" dirty="0">
                <a:solidFill>
                  <a:schemeClr val="bg1"/>
                </a:solidFill>
                <a:latin typeface="FcynhcLsxjwnMyriadPro-Regular"/>
              </a:rPr>
              <a:t>using the example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FcynhcLsxjwnMyriadPro-Regular"/>
              </a:rPr>
              <a:t>of (</a:t>
            </a:r>
            <a:r>
              <a:rPr lang="en-US" b="1" dirty="0">
                <a:solidFill>
                  <a:schemeClr val="bg1"/>
                </a:solidFill>
                <a:latin typeface="HwhnsmKnqfrhMyriadPro-Bold"/>
              </a:rPr>
              <a:t>a</a:t>
            </a:r>
            <a:r>
              <a:rPr lang="en-US" b="1" dirty="0">
                <a:solidFill>
                  <a:schemeClr val="bg1"/>
                </a:solidFill>
                <a:latin typeface="FcynhcLsxjwnMyriadPro-Regular"/>
              </a:rPr>
              <a:t>) polyvinyl alcohol and(</a:t>
            </a:r>
            <a:r>
              <a:rPr lang="en-US" b="1" dirty="0">
                <a:solidFill>
                  <a:schemeClr val="bg1"/>
                </a:solidFill>
                <a:latin typeface="HwhnsmKnqfrhMyriadPro-Bold"/>
              </a:rPr>
              <a:t>b</a:t>
            </a:r>
            <a:r>
              <a:rPr lang="en-US" b="1" dirty="0">
                <a:solidFill>
                  <a:schemeClr val="bg1"/>
                </a:solidFill>
                <a:latin typeface="FcynhcLsxjwnMyriadPro-Regular"/>
              </a:rPr>
              <a:t>) polyethylene glycol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FcynhcLsxjwnMyriadPro-Regular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079439-EEA7-4200-A714-E6728A0FA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321" y="2980184"/>
            <a:ext cx="8468139" cy="296393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8D9B0F4-C2A7-43DB-A163-B4735561A2A3}"/>
              </a:ext>
            </a:extLst>
          </p:cNvPr>
          <p:cNvSpPr/>
          <p:nvPr/>
        </p:nvSpPr>
        <p:spPr>
          <a:xfrm>
            <a:off x="3313044" y="6069496"/>
            <a:ext cx="4227444" cy="5698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</a:rPr>
              <a:t>Fig. 4. Structural Isomers of polyisoprene</a:t>
            </a:r>
          </a:p>
        </p:txBody>
      </p:sp>
    </p:spTree>
    <p:extLst>
      <p:ext uri="{BB962C8B-B14F-4D97-AF65-F5344CB8AC3E}">
        <p14:creationId xmlns:p14="http://schemas.microsoft.com/office/powerpoint/2010/main" val="1632703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E031F3-8BCC-45FE-9FEB-3A0103B6502D}"/>
              </a:ext>
            </a:extLst>
          </p:cNvPr>
          <p:cNvSpPr/>
          <p:nvPr/>
        </p:nvSpPr>
        <p:spPr>
          <a:xfrm>
            <a:off x="3173895" y="66261"/>
            <a:ext cx="5565913" cy="35780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Stereo isomers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63C5AC-E553-4A07-8055-AD080594D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330" y="640348"/>
            <a:ext cx="8428383" cy="149563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80A88EB-3503-46C1-8DA2-20AC4C374C6F}"/>
              </a:ext>
            </a:extLst>
          </p:cNvPr>
          <p:cNvSpPr/>
          <p:nvPr/>
        </p:nvSpPr>
        <p:spPr>
          <a:xfrm>
            <a:off x="2888973" y="2211424"/>
            <a:ext cx="6135756" cy="5698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Fig</a:t>
            </a:r>
            <a:r>
              <a:rPr lang="en-US" sz="1600" b="1" i="1" dirty="0">
                <a:solidFill>
                  <a:schemeClr val="bg1"/>
                </a:solidFill>
              </a:rPr>
              <a:t>.5 .cis-</a:t>
            </a:r>
            <a:r>
              <a:rPr lang="en-US" sz="1600" b="1" dirty="0">
                <a:solidFill>
                  <a:schemeClr val="bg1"/>
                </a:solidFill>
              </a:rPr>
              <a:t>1,4-polybutadiene and  </a:t>
            </a:r>
            <a:r>
              <a:rPr lang="en-US" sz="1600" b="1" i="1" dirty="0">
                <a:solidFill>
                  <a:schemeClr val="bg1"/>
                </a:solidFill>
              </a:rPr>
              <a:t>trans</a:t>
            </a:r>
            <a:r>
              <a:rPr lang="en-US" sz="1600" b="1" dirty="0">
                <a:solidFill>
                  <a:schemeClr val="bg1"/>
                </a:solidFill>
              </a:rPr>
              <a:t>-1,4-polybutadiene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103572-15F7-4209-8302-59E924880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043" y="2853484"/>
            <a:ext cx="8653670" cy="269595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85EDDCE-356D-4C64-814F-C8F85820A707}"/>
              </a:ext>
            </a:extLst>
          </p:cNvPr>
          <p:cNvSpPr/>
          <p:nvPr/>
        </p:nvSpPr>
        <p:spPr>
          <a:xfrm>
            <a:off x="2782955" y="5693867"/>
            <a:ext cx="6135756" cy="6374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Fig.6. polypropylene: isotactic,syndotactic, and atactic polymers</a:t>
            </a:r>
          </a:p>
        </p:txBody>
      </p:sp>
    </p:spTree>
    <p:extLst>
      <p:ext uri="{BB962C8B-B14F-4D97-AF65-F5344CB8AC3E}">
        <p14:creationId xmlns:p14="http://schemas.microsoft.com/office/powerpoint/2010/main" val="1140128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028BBCE-2913-4B32-B8BC-DF39697EF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105" y="1020417"/>
            <a:ext cx="8309113" cy="499606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63DA494-7F83-4807-8624-B6E056685E00}"/>
              </a:ext>
            </a:extLst>
          </p:cNvPr>
          <p:cNvSpPr/>
          <p:nvPr/>
        </p:nvSpPr>
        <p:spPr>
          <a:xfrm>
            <a:off x="3200400" y="258417"/>
            <a:ext cx="5565913" cy="65598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Intermolecular Interaction between polymer chains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0646CA-6E7D-4640-87DB-3FCD3F216333}"/>
              </a:ext>
            </a:extLst>
          </p:cNvPr>
          <p:cNvSpPr/>
          <p:nvPr/>
        </p:nvSpPr>
        <p:spPr>
          <a:xfrm>
            <a:off x="3028122" y="6117936"/>
            <a:ext cx="6135756" cy="6374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Fig.7.    Intermolecular Interaction</a:t>
            </a:r>
          </a:p>
        </p:txBody>
      </p:sp>
    </p:spTree>
    <p:extLst>
      <p:ext uri="{BB962C8B-B14F-4D97-AF65-F5344CB8AC3E}">
        <p14:creationId xmlns:p14="http://schemas.microsoft.com/office/powerpoint/2010/main" val="130452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lass Transition Temperature (Tg) of Plastics - Definition &amp; Values">
            <a:extLst>
              <a:ext uri="{FF2B5EF4-FFF2-40B4-BE49-F238E27FC236}">
                <a16:creationId xmlns:a16="http://schemas.microsoft.com/office/drawing/2014/main" id="{47BD6494-DEFF-405F-9965-03435D47F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61" y="768626"/>
            <a:ext cx="9263270" cy="51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CA8E632-839B-4261-A9FB-E67CD42CCC98}"/>
              </a:ext>
            </a:extLst>
          </p:cNvPr>
          <p:cNvSpPr/>
          <p:nvPr/>
        </p:nvSpPr>
        <p:spPr>
          <a:xfrm>
            <a:off x="3515139" y="119269"/>
            <a:ext cx="4926496" cy="4969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Glass Transition Temp. of Polymers</a:t>
            </a:r>
          </a:p>
        </p:txBody>
      </p:sp>
    </p:spTree>
    <p:extLst>
      <p:ext uri="{BB962C8B-B14F-4D97-AF65-F5344CB8AC3E}">
        <p14:creationId xmlns:p14="http://schemas.microsoft.com/office/powerpoint/2010/main" val="66444851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171</TotalTime>
  <Words>500</Words>
  <Application>Microsoft Office PowerPoint</Application>
  <PresentationFormat>Widescreen</PresentationFormat>
  <Paragraphs>84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Arial Black</vt:lpstr>
      <vt:lpstr>Century Gothic</vt:lpstr>
      <vt:lpstr>FcynhcLsxjwnMyriadPro-Regular</vt:lpstr>
      <vt:lpstr>HwhnsmKnqfrhMyriadPro-Bold</vt:lpstr>
      <vt:lpstr>MsflxbJykfyhMinionPro-It</vt:lpstr>
      <vt:lpstr>PnfhbkChlkcbMinionPro-Regular</vt:lpstr>
      <vt:lpstr>PvgdmpFxvyrtMyriadPro-Semibold</vt:lpstr>
      <vt:lpstr>StklfmSbkflwMinionPro-Regular</vt:lpstr>
      <vt:lpstr>Wingdings 3</vt:lpstr>
      <vt:lpstr>WjdclsJbwtxbBlikButtons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20</cp:revision>
  <dcterms:created xsi:type="dcterms:W3CDTF">2020-11-01T17:22:04Z</dcterms:created>
  <dcterms:modified xsi:type="dcterms:W3CDTF">2020-11-02T18:10:31Z</dcterms:modified>
</cp:coreProperties>
</file>